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1" r:id="rId4"/>
    <p:sldId id="262" r:id="rId5"/>
    <p:sldId id="263" r:id="rId6"/>
    <p:sldId id="260" r:id="rId7"/>
    <p:sldId id="259" r:id="rId8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48A2D-4F7C-A641-9083-1615382C53A3}" type="datetimeFigureOut">
              <a:rPr lang="en-BE" smtClean="0"/>
              <a:t>3/13/23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39F08-AE62-9749-BAE9-BAE3331B8BE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51043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39F08-AE62-9749-BAE9-BAE3331B8BED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323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59EC5-2B14-2950-F6F2-96AF41D1D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FFBD25-A7F5-CCDE-84AB-CB37132CA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FB8DD-DDD1-9310-8F08-E16C63A0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7A450-2AD1-DE62-9F26-DB9012E14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73C54-0631-94CA-1508-64FB879EF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362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CE345-98C6-66B6-9A60-A1FD01823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51858-6210-EA50-288C-A58FA2F4B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88D87-1177-18BA-47C1-7B1C4EF4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51348-EA5B-1BFF-F1DC-4C207B34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D861C-2FB3-B587-6722-EAD0CDFFA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5827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572B7-F09E-5ECC-451B-F8B45A89C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AA79D-826F-F522-7F2C-1BAF88ADC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EFD0A-3A14-D997-F389-6D252CB60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0220D-A1CC-2C4F-674A-ADB8E1A57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9F5FD-E7A0-6A87-91D7-B7E746DAF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5267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3E491-1479-543F-0ACF-60CAFCE3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DB354-F2FD-F492-1E37-69094A795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3C32C-BDF3-B444-257B-220135EB7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05766-1221-2C35-0944-AE8F221E4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25B9B-FA92-498B-4FB2-7B06F8FFA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8F9E6-1AAD-132A-7B6F-2E916DBE2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8088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B149C-EFA8-C5E5-DA30-07AA5BF7B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861D2-29DB-1324-FE11-12096B91F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C9587-1334-FDC4-30C2-C902181D6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6D59A5-00FE-61FD-4C3B-E3ADAFBE1D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F41934-CEE1-BD1D-CEC6-0CE758A8CE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42EB3F-3A8B-62EE-1283-3E189B802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50CC64-5530-8EAF-2AC4-96F5966B1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669457-FBCD-29C7-646B-221572028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9359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9A99-9154-B851-B3C8-0810D24F2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77B143-4C63-63AA-74F7-58ED5CB4C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EB6840-CF7A-4EE7-E298-5812B1397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D20CB9-C188-4F8A-A261-B312DB0BF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2563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47A103-9C3B-1EA3-599C-63CB73040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D3DB0D-F460-B0C3-E1EA-BED1C90E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F905B-1227-24A3-E4FA-8A871AEF7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52434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30951-AE77-D23D-8F26-9A588DFB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C97A9-0E34-4AEC-45C9-64C59E62E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B5E8A-3CBA-9A22-6199-086EFFE4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1D1CF-E271-0252-4AEB-B3239E01C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5ED934-E70E-8ED6-AD2C-DBDD9DDB8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84698-59B5-9E70-A7C9-7F97CF10F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4836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CC481-7676-F351-0BE0-C0154CF2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62DBB-5684-C406-1FE9-6F1040CE7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FAE93-63D9-277D-99D3-85D32D4F6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332C35-824D-F001-FBBD-A03E28FDA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C0E29-EDAA-C926-6682-D709B8C4A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FD8C0-6F39-4974-C41C-18C42A8A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627800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72200-12F1-EAA1-87E2-D72CB8CB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E402C9-9849-0F18-23A6-31C90E277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ECD79-27B0-AC83-1D28-CACE09D4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6FFBF-DFAE-17B4-9C6B-9E9398FB3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8A7CB-B90D-0520-B0D7-CE5EB1CBC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76470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BB8ED4-E9B9-A18E-6116-D4A9B610C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DDCF32-8EFE-3920-B34A-42E53B154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F5304-7445-B3D5-AA3B-BDBE94498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4E4F8-7394-BDDE-9591-26DCBADF5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CF3FC-8070-25E2-63D8-E94876061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2219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311E9A-EAF0-D3D4-BF7B-D61A70D5D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753C0-CA36-3E2E-138E-C646CC311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89E95-8D61-0B95-A14A-9CC1B63687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16BC1-AD1E-464D-9033-514C7F046771}" type="datetimeFigureOut">
              <a:rPr lang="en-BE" smtClean="0"/>
              <a:t>3/13/23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709B6-1392-2CC6-CBEC-B47D1AD035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96C0A-48F5-9395-A263-C7DA189F1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B9A88-B3DA-6A4A-A20D-1D762F2F43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9916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A3C32-D57F-70A0-3B17-2E92FD0FAD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BE" dirty="0"/>
              <a:t>ccPDP3- RM</a:t>
            </a:r>
            <a:br>
              <a:rPr lang="en-BE" dirty="0"/>
            </a:br>
            <a:r>
              <a:rPr lang="en-BE" dirty="0"/>
              <a:t>Community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83F39-B8A6-0546-F226-257948A65F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BE" dirty="0"/>
              <a:t>Tuesday 14 March 2023</a:t>
            </a:r>
          </a:p>
        </p:txBody>
      </p:sp>
    </p:spTree>
    <p:extLst>
      <p:ext uri="{BB962C8B-B14F-4D97-AF65-F5344CB8AC3E}">
        <p14:creationId xmlns:p14="http://schemas.microsoft.com/office/powerpoint/2010/main" val="1736175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BEFD7-8CB1-972B-F08E-4A9059F6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/>
              <a:t>Recap</a:t>
            </a:r>
            <a:r>
              <a:rPr lang="fr-CA" b="1" dirty="0"/>
              <a:t> of the key </a:t>
            </a:r>
            <a:r>
              <a:rPr lang="fr-CA" b="1" dirty="0" err="1"/>
              <a:t>elements</a:t>
            </a:r>
            <a:r>
              <a:rPr lang="fr-CA" b="1" dirty="0"/>
              <a:t> of the Policy</a:t>
            </a:r>
            <a:endParaRPr lang="en-B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E93A-BE36-615B-B36D-951C359EF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Principles which guided the CCPDP-RM WG in developing the CCRM policy:</a:t>
            </a:r>
          </a:p>
          <a:p>
            <a:pPr lvl="1"/>
            <a:r>
              <a:rPr lang="en-US" sz="3200" dirty="0"/>
              <a:t>Low cost of Process </a:t>
            </a:r>
          </a:p>
          <a:p>
            <a:pPr lvl="1"/>
            <a:r>
              <a:rPr lang="en-US" sz="3200" dirty="0"/>
              <a:t>Limited Duration of the process.</a:t>
            </a:r>
          </a:p>
          <a:p>
            <a:pPr lvl="1"/>
            <a:r>
              <a:rPr lang="en-US" sz="3200" dirty="0"/>
              <a:t>Accessibility of the process </a:t>
            </a:r>
          </a:p>
          <a:p>
            <a:pPr lvl="1"/>
            <a:r>
              <a:rPr lang="en-US" sz="3200" dirty="0"/>
              <a:t>Fundamental Fairness</a:t>
            </a:r>
          </a:p>
          <a:p>
            <a:pPr lvl="1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793725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BEFD7-8CB1-972B-F08E-4A9059F6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/>
              <a:t>Recap</a:t>
            </a:r>
            <a:r>
              <a:rPr lang="fr-CA" b="1" dirty="0"/>
              <a:t> of the key </a:t>
            </a:r>
            <a:r>
              <a:rPr lang="fr-CA" b="1" dirty="0" err="1"/>
              <a:t>elements</a:t>
            </a:r>
            <a:r>
              <a:rPr lang="fr-CA" b="1" dirty="0"/>
              <a:t> of the Policy - 2</a:t>
            </a:r>
            <a:endParaRPr lang="en-B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E93A-BE36-615B-B36D-951C359EF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Decisions covered by the CCRM?</a:t>
            </a:r>
          </a:p>
          <a:p>
            <a:pPr lvl="1"/>
            <a:r>
              <a:rPr lang="en-US" sz="2800" dirty="0"/>
              <a:t>Delegation of a new ccTLD</a:t>
            </a:r>
          </a:p>
          <a:p>
            <a:pPr lvl="1"/>
            <a:r>
              <a:rPr lang="en-US" sz="3200" dirty="0"/>
              <a:t>Transfers</a:t>
            </a:r>
          </a:p>
          <a:p>
            <a:pPr lvl="1"/>
            <a:r>
              <a:rPr lang="en-US" sz="3200" dirty="0"/>
              <a:t>Revocations</a:t>
            </a:r>
          </a:p>
          <a:p>
            <a:pPr lvl="1"/>
            <a:r>
              <a:rPr lang="en-US" sz="3200" dirty="0"/>
              <a:t>Refusal to grant an extension to the retirement deadline.</a:t>
            </a:r>
          </a:p>
          <a:p>
            <a:pPr lvl="1"/>
            <a:r>
              <a:rPr lang="en-US" sz="3200" dirty="0"/>
              <a:t>Notice of Retirement for 2-letter Latin ccTLD which does not correspond to an ISO 3166-1 Alpha-2 Code Element </a:t>
            </a:r>
          </a:p>
          <a:p>
            <a:pPr lvl="1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574106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BEFD7-8CB1-972B-F08E-4A9059F6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/>
              <a:t>Recap</a:t>
            </a:r>
            <a:r>
              <a:rPr lang="fr-CA" b="1" dirty="0"/>
              <a:t> of the key </a:t>
            </a:r>
            <a:r>
              <a:rPr lang="fr-CA" b="1" dirty="0" err="1"/>
              <a:t>elements</a:t>
            </a:r>
            <a:r>
              <a:rPr lang="fr-CA" b="1" dirty="0"/>
              <a:t> of the Policy - 3</a:t>
            </a:r>
            <a:endParaRPr lang="en-B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E93A-BE36-615B-B36D-951C359EF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Who can request a review?</a:t>
            </a:r>
          </a:p>
          <a:p>
            <a:pPr lvl="1"/>
            <a:r>
              <a:rPr lang="en-US" sz="2800" dirty="0"/>
              <a:t>Any of the applicants for a new ccTLD</a:t>
            </a:r>
          </a:p>
          <a:p>
            <a:pPr lvl="1"/>
            <a:r>
              <a:rPr lang="en-US" sz="2800" dirty="0"/>
              <a:t>A ccTLD manager who is the subject of the transfer, revocation, or retirement decision,</a:t>
            </a:r>
          </a:p>
          <a:p>
            <a:pPr lvl="1"/>
            <a:endParaRPr lang="en-US" sz="2800" dirty="0"/>
          </a:p>
          <a:p>
            <a:r>
              <a:rPr lang="en-US" sz="3600" b="1" dirty="0"/>
              <a:t>Financial Considerations:</a:t>
            </a:r>
          </a:p>
          <a:p>
            <a:pPr lvl="1"/>
            <a:r>
              <a:rPr lang="en-US" sz="2800" dirty="0"/>
              <a:t>There will be a minimum application fee to use the CCRM.</a:t>
            </a:r>
          </a:p>
          <a:p>
            <a:pPr lvl="1"/>
            <a:r>
              <a:rPr lang="en-US" sz="2800" dirty="0"/>
              <a:t>ICANN will pay for implementing and supporting the CCRM as well as all reviewer costs.</a:t>
            </a:r>
          </a:p>
          <a:p>
            <a:pPr lvl="1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90436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BEFD7-8CB1-972B-F08E-4A9059F6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/>
              <a:t>Results</a:t>
            </a:r>
            <a:r>
              <a:rPr lang="fr-CA" b="1" dirty="0"/>
              <a:t> of the Public Comment on the draft </a:t>
            </a:r>
            <a:r>
              <a:rPr lang="fr-CA" b="1" dirty="0" err="1"/>
              <a:t>policy</a:t>
            </a:r>
            <a:endParaRPr lang="en-B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E93A-BE36-615B-B36D-951C359EF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/>
              <a:t>Key Dates of the PC:</a:t>
            </a:r>
            <a:endParaRPr lang="en-CA" sz="3600" b="1" dirty="0"/>
          </a:p>
          <a:p>
            <a:r>
              <a:rPr lang="en-US" dirty="0"/>
              <a:t>Opened on Tuesday, 29 November 2022</a:t>
            </a:r>
          </a:p>
          <a:p>
            <a:r>
              <a:rPr lang="en-US" dirty="0"/>
              <a:t>Closed on Tuesday, 24 January 2023</a:t>
            </a:r>
            <a:endParaRPr lang="en-CA" dirty="0"/>
          </a:p>
          <a:p>
            <a:pPr marL="0" indent="0">
              <a:buNone/>
            </a:pPr>
            <a:endParaRPr lang="en-CA" sz="1800" dirty="0">
              <a:effectLst/>
              <a:latin typeface="Arial" panose="020B0604020202020204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>
              <a:tabLst>
                <a:tab pos="228600" algn="l"/>
                <a:tab pos="457200" algn="l"/>
              </a:tabLst>
            </a:pPr>
            <a:r>
              <a:rPr lang="en-US" sz="3600" b="1" dirty="0"/>
              <a:t>Outcome:</a:t>
            </a:r>
            <a:endParaRPr lang="en-CA" sz="3600" b="1" dirty="0"/>
          </a:p>
          <a:p>
            <a:r>
              <a:rPr lang="en-US" dirty="0"/>
              <a:t>In total five (5) submission were submitted: two (2) from </a:t>
            </a:r>
            <a:r>
              <a:rPr lang="en-CA" dirty="0"/>
              <a:t>community groups</a:t>
            </a:r>
            <a:r>
              <a:rPr lang="en-US" dirty="0"/>
              <a:t>, two</a:t>
            </a:r>
            <a:r>
              <a:rPr lang="en-CA" dirty="0"/>
              <a:t> (</a:t>
            </a:r>
            <a:r>
              <a:rPr lang="en-US" dirty="0"/>
              <a:t>2</a:t>
            </a:r>
            <a:r>
              <a:rPr lang="en-CA" dirty="0"/>
              <a:t>) from individual</a:t>
            </a:r>
            <a:r>
              <a:rPr lang="en-US" dirty="0"/>
              <a:t>s</a:t>
            </a:r>
            <a:r>
              <a:rPr lang="en-CA" dirty="0"/>
              <a:t>, and </a:t>
            </a:r>
            <a:r>
              <a:rPr lang="en-US" dirty="0"/>
              <a:t>one (1) spam submission. The latter was not considered. </a:t>
            </a:r>
          </a:p>
          <a:p>
            <a:r>
              <a:rPr lang="en-US" dirty="0"/>
              <a:t>Analysis of the comments by the CCPDP-RM WG identified no comments which required modifying the draft policy.</a:t>
            </a:r>
            <a:endParaRPr lang="en-CA" dirty="0"/>
          </a:p>
          <a:p>
            <a:pPr lvl="1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075999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BEFD7-8CB1-972B-F08E-4A9059F6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What will start in Cancun?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E93A-BE36-615B-B36D-951C359EF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BE" dirty="0"/>
              <a:t>Inform Members of Final report, Alert of upcoming voting  </a:t>
            </a:r>
          </a:p>
          <a:p>
            <a:pPr marL="0" indent="0">
              <a:buNone/>
            </a:pPr>
            <a:endParaRPr lang="en-BE" dirty="0"/>
          </a:p>
          <a:p>
            <a:r>
              <a:rPr lang="en-BE" dirty="0"/>
              <a:t>Council deliberations and decision making</a:t>
            </a:r>
          </a:p>
          <a:p>
            <a:pPr lvl="1"/>
            <a:r>
              <a:rPr lang="en-BE" dirty="0"/>
              <a:t>Council meeting 16 M</a:t>
            </a:r>
            <a:r>
              <a:rPr lang="en-GB" dirty="0"/>
              <a:t>a</a:t>
            </a:r>
            <a:r>
              <a:rPr lang="en-BE" dirty="0"/>
              <a:t>rch 2023 in Cancun omn adoption of Proposed Policy</a:t>
            </a:r>
          </a:p>
          <a:p>
            <a:pPr lvl="1"/>
            <a:r>
              <a:rPr lang="en-BE" dirty="0"/>
              <a:t>Set the timeline for members vote</a:t>
            </a:r>
          </a:p>
          <a:p>
            <a:pPr marL="0" indent="0">
              <a:buNone/>
            </a:pPr>
            <a:endParaRPr lang="en-BE" dirty="0"/>
          </a:p>
          <a:p>
            <a:r>
              <a:rPr lang="en-BE" dirty="0"/>
              <a:t>Members Report </a:t>
            </a:r>
          </a:p>
          <a:p>
            <a:pPr lvl="1"/>
            <a:r>
              <a:rPr lang="en-BE" dirty="0"/>
              <a:t>Final WG Report, and  Council decision, and copy of </a:t>
            </a:r>
            <a:r>
              <a:rPr lang="en-GB" dirty="0" err="1"/>
              <a:t>th</a:t>
            </a:r>
            <a:r>
              <a:rPr lang="en-BE" dirty="0"/>
              <a:t>e Council minutes </a:t>
            </a:r>
          </a:p>
          <a:p>
            <a:pPr lvl="1"/>
            <a:r>
              <a:rPr lang="en-BE" dirty="0"/>
              <a:t>Draft by Issue Manager and to be apporved by Council</a:t>
            </a:r>
          </a:p>
          <a:p>
            <a:endParaRPr lang="en-BE" dirty="0"/>
          </a:p>
          <a:p>
            <a:r>
              <a:rPr lang="en-BE" dirty="0"/>
              <a:t> Circulate Members Report to Members </a:t>
            </a:r>
          </a:p>
          <a:p>
            <a:pPr lvl="1"/>
            <a:r>
              <a:rPr lang="en-BE" dirty="0"/>
              <a:t>Issue Manager</a:t>
            </a:r>
          </a:p>
          <a:p>
            <a:pPr lvl="1"/>
            <a:r>
              <a:rPr lang="en-BE" dirty="0"/>
              <a:t>Expect by 30 March 2023</a:t>
            </a:r>
          </a:p>
        </p:txBody>
      </p:sp>
    </p:spTree>
    <p:extLst>
      <p:ext uri="{BB962C8B-B14F-4D97-AF65-F5344CB8AC3E}">
        <p14:creationId xmlns:p14="http://schemas.microsoft.com/office/powerpoint/2010/main" val="3253329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C0A4B-805F-E493-1B38-CD807003E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What’s Next: Members vote!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0391F-0835-40FE-81CE-EA7BD7F36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BE" dirty="0"/>
              <a:t>Members vote | Members, 18 April 2023 – 09 May 2023</a:t>
            </a:r>
          </a:p>
          <a:p>
            <a:pPr lvl="1"/>
            <a:r>
              <a:rPr lang="en-BE" dirty="0">
                <a:solidFill>
                  <a:srgbClr val="FF0000"/>
                </a:solidFill>
              </a:rPr>
              <a:t>Note the quorum rule: at least 50 % of members need to vote!!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F</a:t>
            </a:r>
            <a:r>
              <a:rPr lang="en-BE" dirty="0">
                <a:solidFill>
                  <a:srgbClr val="FF0000"/>
                </a:solidFill>
              </a:rPr>
              <a:t>or support: supermajority (66% of members vote cast) need to be in favour</a:t>
            </a:r>
          </a:p>
          <a:p>
            <a:pPr marL="0" indent="0">
              <a:buNone/>
            </a:pPr>
            <a:endParaRPr lang="en-BE" dirty="0"/>
          </a:p>
          <a:p>
            <a:r>
              <a:rPr lang="en-BE" dirty="0"/>
              <a:t>Assuming support by the members: create Board Report </a:t>
            </a:r>
          </a:p>
          <a:p>
            <a:pPr lvl="1"/>
            <a:r>
              <a:rPr lang="en-BE" dirty="0"/>
              <a:t>Members Report  and  outcome of members vote</a:t>
            </a:r>
          </a:p>
          <a:p>
            <a:pPr lvl="1"/>
            <a:r>
              <a:rPr lang="en-BE" dirty="0"/>
              <a:t>Issue Manager</a:t>
            </a:r>
          </a:p>
          <a:p>
            <a:pPr marL="457200" lvl="1" indent="0">
              <a:buNone/>
            </a:pPr>
            <a:endParaRPr lang="en-BE" dirty="0"/>
          </a:p>
          <a:p>
            <a:r>
              <a:rPr lang="en-BE" dirty="0"/>
              <a:t>Approval Board Report </a:t>
            </a:r>
          </a:p>
          <a:p>
            <a:pPr lvl="1"/>
            <a:r>
              <a:rPr lang="en-BE" dirty="0"/>
              <a:t>ccNSO Council </a:t>
            </a:r>
          </a:p>
          <a:p>
            <a:pPr lvl="1"/>
            <a:r>
              <a:rPr lang="en-BE" dirty="0"/>
              <a:t>Tentatively scheduled for Washington DC meeting</a:t>
            </a:r>
          </a:p>
          <a:p>
            <a:endParaRPr lang="en-BE" dirty="0"/>
          </a:p>
          <a:p>
            <a:r>
              <a:rPr lang="en-BE" dirty="0"/>
              <a:t>Submission Board Report to the Board </a:t>
            </a:r>
          </a:p>
          <a:p>
            <a:pPr lvl="1"/>
            <a:r>
              <a:rPr lang="en-BE" dirty="0"/>
              <a:t>June 2023 at or after ICANN77 its earliest</a:t>
            </a:r>
          </a:p>
        </p:txBody>
      </p:sp>
    </p:spTree>
    <p:extLst>
      <p:ext uri="{BB962C8B-B14F-4D97-AF65-F5344CB8AC3E}">
        <p14:creationId xmlns:p14="http://schemas.microsoft.com/office/powerpoint/2010/main" val="1925059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433</Words>
  <Application>Microsoft Macintosh PowerPoint</Application>
  <PresentationFormat>Widescreen</PresentationFormat>
  <Paragraphs>61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ccPDP3- RM Community update</vt:lpstr>
      <vt:lpstr>Recap of the key elements of the Policy</vt:lpstr>
      <vt:lpstr>Recap of the key elements of the Policy - 2</vt:lpstr>
      <vt:lpstr>Recap of the key elements of the Policy - 3</vt:lpstr>
      <vt:lpstr>Results of the Public Comment on the draft policy</vt:lpstr>
      <vt:lpstr>What will start in Cancun?</vt:lpstr>
      <vt:lpstr>What’s Next: Members vote!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ccPDP3- RM Next Steps</dc:title>
  <dc:creator>Microsoft Office User</dc:creator>
  <cp:lastModifiedBy>Microsoft Office User</cp:lastModifiedBy>
  <cp:revision>7</cp:revision>
  <dcterms:created xsi:type="dcterms:W3CDTF">2023-01-25T14:57:18Z</dcterms:created>
  <dcterms:modified xsi:type="dcterms:W3CDTF">2023-03-14T05:27:23Z</dcterms:modified>
</cp:coreProperties>
</file>